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2" r:id="rId1"/>
  </p:sldMasterIdLst>
  <p:notesMasterIdLst>
    <p:notesMasterId r:id="rId22"/>
  </p:notesMasterIdLst>
  <p:sldIdLst>
    <p:sldId id="256" r:id="rId2"/>
    <p:sldId id="286" r:id="rId3"/>
    <p:sldId id="281" r:id="rId4"/>
    <p:sldId id="282" r:id="rId5"/>
    <p:sldId id="283" r:id="rId6"/>
    <p:sldId id="305" r:id="rId7"/>
    <p:sldId id="292" r:id="rId8"/>
    <p:sldId id="303" r:id="rId9"/>
    <p:sldId id="306" r:id="rId10"/>
    <p:sldId id="296" r:id="rId11"/>
    <p:sldId id="304" r:id="rId12"/>
    <p:sldId id="308" r:id="rId13"/>
    <p:sldId id="311" r:id="rId14"/>
    <p:sldId id="312" r:id="rId15"/>
    <p:sldId id="309" r:id="rId16"/>
    <p:sldId id="313" r:id="rId17"/>
    <p:sldId id="314" r:id="rId18"/>
    <p:sldId id="315" r:id="rId19"/>
    <p:sldId id="272" r:id="rId20"/>
    <p:sldId id="302"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5" d="100"/>
          <a:sy n="65" d="100"/>
        </p:scale>
        <p:origin x="-1452"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F24D39-5F3F-47B2-A534-98906664EDF0}" type="datetimeFigureOut">
              <a:rPr lang="en-US" smtClean="0"/>
              <a:t>9/29/2025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008BE0-B7AE-4F52-9F69-20CBA102F42E}" type="slidenum">
              <a:rPr lang="en-US" smtClean="0"/>
              <a:t>‹#›</a:t>
            </a:fld>
            <a:endParaRPr lang="en-US"/>
          </a:p>
        </p:txBody>
      </p:sp>
    </p:spTree>
    <p:extLst>
      <p:ext uri="{BB962C8B-B14F-4D97-AF65-F5344CB8AC3E}">
        <p14:creationId xmlns:p14="http://schemas.microsoft.com/office/powerpoint/2010/main" val="17370206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B8ABB09-4A1D-463E-8065-109CC2B7EFAA}" type="datetimeFigureOut">
              <a:rPr lang="ar-SA" smtClean="0"/>
              <a:pPr/>
              <a:t>07/04/1447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pPr/>
              <a:t>‹#›</a:t>
            </a:fld>
            <a:endParaRPr lang="ar-SA"/>
          </a:p>
        </p:txBody>
      </p:sp>
    </p:spTree>
    <p:extLst>
      <p:ext uri="{BB962C8B-B14F-4D97-AF65-F5344CB8AC3E}">
        <p14:creationId xmlns:p14="http://schemas.microsoft.com/office/powerpoint/2010/main" val="12956223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8ABB09-4A1D-463E-8065-109CC2B7EFAA}" type="datetimeFigureOut">
              <a:rPr lang="ar-SA" smtClean="0"/>
              <a:pPr/>
              <a:t>07/04/1447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pPr/>
              <a:t>‹#›</a:t>
            </a:fld>
            <a:endParaRPr lang="ar-SA"/>
          </a:p>
        </p:txBody>
      </p:sp>
    </p:spTree>
    <p:extLst>
      <p:ext uri="{BB962C8B-B14F-4D97-AF65-F5344CB8AC3E}">
        <p14:creationId xmlns:p14="http://schemas.microsoft.com/office/powerpoint/2010/main" val="42014603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B8ABB09-4A1D-463E-8065-109CC2B7EFAA}" type="datetimeFigureOut">
              <a:rPr lang="ar-SA" smtClean="0"/>
              <a:pPr/>
              <a:t>07/04/1447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pPr/>
              <a:t>‹#›</a:t>
            </a:fld>
            <a:endParaRPr lang="ar-SA"/>
          </a:p>
        </p:txBody>
      </p:sp>
    </p:spTree>
    <p:extLst>
      <p:ext uri="{BB962C8B-B14F-4D97-AF65-F5344CB8AC3E}">
        <p14:creationId xmlns:p14="http://schemas.microsoft.com/office/powerpoint/2010/main" val="34176800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B8ABB09-4A1D-463E-8065-109CC2B7EFAA}" type="datetimeFigureOut">
              <a:rPr lang="ar-SA" smtClean="0"/>
              <a:pPr/>
              <a:t>07/04/1447</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pPr/>
              <a:t>‹#›</a:t>
            </a:fld>
            <a:endParaRPr lang="ar-SA"/>
          </a:p>
        </p:txBody>
      </p:sp>
    </p:spTree>
    <p:extLst>
      <p:ext uri="{BB962C8B-B14F-4D97-AF65-F5344CB8AC3E}">
        <p14:creationId xmlns:p14="http://schemas.microsoft.com/office/powerpoint/2010/main" val="20947511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B8ABB09-4A1D-463E-8065-109CC2B7EFAA}" type="datetimeFigureOut">
              <a:rPr lang="ar-SA" smtClean="0"/>
              <a:pPr/>
              <a:t>07/04/1447</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0B34F065-1154-456A-91E3-76DE8E75E17B}" type="slidenum">
              <a:rPr lang="ar-SA" smtClean="0"/>
              <a:pPr/>
              <a:t>‹#›</a:t>
            </a:fld>
            <a:endParaRPr lang="ar-SA"/>
          </a:p>
        </p:txBody>
      </p:sp>
    </p:spTree>
    <p:extLst>
      <p:ext uri="{BB962C8B-B14F-4D97-AF65-F5344CB8AC3E}">
        <p14:creationId xmlns:p14="http://schemas.microsoft.com/office/powerpoint/2010/main" val="8412558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B8ABB09-4A1D-463E-8065-109CC2B7EFAA}" type="datetimeFigureOut">
              <a:rPr lang="ar-SA" smtClean="0"/>
              <a:pPr/>
              <a:t>07/04/1447</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0B34F065-1154-456A-91E3-76DE8E75E17B}" type="slidenum">
              <a:rPr lang="ar-SA" smtClean="0"/>
              <a:pPr/>
              <a:t>‹#›</a:t>
            </a:fld>
            <a:endParaRPr lang="ar-SA"/>
          </a:p>
        </p:txBody>
      </p:sp>
    </p:spTree>
    <p:extLst>
      <p:ext uri="{BB962C8B-B14F-4D97-AF65-F5344CB8AC3E}">
        <p14:creationId xmlns:p14="http://schemas.microsoft.com/office/powerpoint/2010/main" val="4156622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8ABB09-4A1D-463E-8065-109CC2B7EFAA}" type="datetimeFigureOut">
              <a:rPr lang="ar-SA" smtClean="0"/>
              <a:pPr/>
              <a:t>07/04/1447</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0B34F065-1154-456A-91E3-76DE8E75E17B}" type="slidenum">
              <a:rPr lang="ar-SA" smtClean="0"/>
              <a:pPr/>
              <a:t>‹#›</a:t>
            </a:fld>
            <a:endParaRPr lang="ar-SA"/>
          </a:p>
        </p:txBody>
      </p:sp>
    </p:spTree>
    <p:extLst>
      <p:ext uri="{BB962C8B-B14F-4D97-AF65-F5344CB8AC3E}">
        <p14:creationId xmlns:p14="http://schemas.microsoft.com/office/powerpoint/2010/main" val="5931668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1B8ABB09-4A1D-463E-8065-109CC2B7EFAA}" type="datetimeFigureOut">
              <a:rPr lang="ar-SA" smtClean="0"/>
              <a:pPr/>
              <a:t>07/04/1447</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pPr/>
              <a:t>‹#›</a:t>
            </a:fld>
            <a:endParaRPr lang="ar-SA"/>
          </a:p>
        </p:txBody>
      </p:sp>
    </p:spTree>
    <p:extLst>
      <p:ext uri="{BB962C8B-B14F-4D97-AF65-F5344CB8AC3E}">
        <p14:creationId xmlns:p14="http://schemas.microsoft.com/office/powerpoint/2010/main" val="38718506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1B8ABB09-4A1D-463E-8065-109CC2B7EFAA}" type="datetimeFigureOut">
              <a:rPr lang="ar-SA" smtClean="0"/>
              <a:pPr/>
              <a:t>07/04/1447</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pPr/>
              <a:t>‹#›</a:t>
            </a:fld>
            <a:endParaRPr lang="ar-SA"/>
          </a:p>
        </p:txBody>
      </p:sp>
    </p:spTree>
    <p:extLst>
      <p:ext uri="{BB962C8B-B14F-4D97-AF65-F5344CB8AC3E}">
        <p14:creationId xmlns:p14="http://schemas.microsoft.com/office/powerpoint/2010/main" val="16741053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8ABB09-4A1D-463E-8065-109CC2B7EFAA}" type="datetimeFigureOut">
              <a:rPr lang="ar-SA" smtClean="0"/>
              <a:pPr/>
              <a:t>07/04/1447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pPr/>
              <a:t>‹#›</a:t>
            </a:fld>
            <a:endParaRPr lang="ar-SA"/>
          </a:p>
        </p:txBody>
      </p:sp>
    </p:spTree>
    <p:extLst>
      <p:ext uri="{BB962C8B-B14F-4D97-AF65-F5344CB8AC3E}">
        <p14:creationId xmlns:p14="http://schemas.microsoft.com/office/powerpoint/2010/main" val="34664296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8ABB09-4A1D-463E-8065-109CC2B7EFAA}" type="datetimeFigureOut">
              <a:rPr lang="ar-SA" smtClean="0"/>
              <a:pPr/>
              <a:t>07/04/1447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pPr/>
              <a:t>‹#›</a:t>
            </a:fld>
            <a:endParaRPr lang="ar-SA"/>
          </a:p>
        </p:txBody>
      </p:sp>
    </p:spTree>
    <p:extLst>
      <p:ext uri="{BB962C8B-B14F-4D97-AF65-F5344CB8AC3E}">
        <p14:creationId xmlns:p14="http://schemas.microsoft.com/office/powerpoint/2010/main" val="10492747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B8ABB09-4A1D-463E-8065-109CC2B7EFAA}" type="datetimeFigureOut">
              <a:rPr lang="ar-SA" smtClean="0"/>
              <a:pPr/>
              <a:t>07/04/1447</a:t>
            </a:fld>
            <a:endParaRPr lang="ar-S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B34F065-1154-456A-91E3-76DE8E75E17B}" type="slidenum">
              <a:rPr lang="ar-SA" smtClean="0"/>
              <a:pPr/>
              <a:t>‹#›</a:t>
            </a:fld>
            <a:endParaRPr lang="ar-SA"/>
          </a:p>
        </p:txBody>
      </p:sp>
    </p:spTree>
    <p:extLst>
      <p:ext uri="{BB962C8B-B14F-4D97-AF65-F5344CB8AC3E}">
        <p14:creationId xmlns:p14="http://schemas.microsoft.com/office/powerpoint/2010/main" val="11224235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115616" y="1412776"/>
            <a:ext cx="6858000" cy="4248472"/>
          </a:xfrm>
        </p:spPr>
        <p:txBody>
          <a:bodyPr>
            <a:noAutofit/>
          </a:bodyPr>
          <a:lstStyle/>
          <a:p>
            <a:pPr rtl="1"/>
            <a:r>
              <a:rPr lang="en-US" sz="4400" dirty="0">
                <a:latin typeface="Times New Roman" panose="02020603050405020304" pitchFamily="18" charset="0"/>
                <a:cs typeface="Times New Roman" panose="02020603050405020304" pitchFamily="18" charset="0"/>
              </a:rPr>
              <a:t>Theories </a:t>
            </a:r>
            <a:r>
              <a:rPr lang="en-US" sz="4400" dirty="0" smtClean="0">
                <a:latin typeface="Times New Roman" panose="02020603050405020304" pitchFamily="18" charset="0"/>
                <a:cs typeface="Times New Roman" panose="02020603050405020304" pitchFamily="18" charset="0"/>
              </a:rPr>
              <a:t>of  Sociology</a:t>
            </a:r>
            <a:r>
              <a:rPr lang="en-US" sz="4400" dirty="0">
                <a:solidFill>
                  <a:prstClr val="black"/>
                </a:solidFill>
                <a:latin typeface="Times New Roman" panose="02020603050405020304" pitchFamily="18" charset="0"/>
                <a:cs typeface="Times New Roman" panose="02020603050405020304" pitchFamily="18" charset="0"/>
              </a:rPr>
              <a:t/>
            </a:r>
            <a:br>
              <a:rPr lang="en-US" sz="4400" dirty="0">
                <a:solidFill>
                  <a:prstClr val="black"/>
                </a:solidFill>
                <a:latin typeface="Times New Roman" panose="02020603050405020304" pitchFamily="18" charset="0"/>
                <a:cs typeface="Times New Roman" panose="02020603050405020304" pitchFamily="18" charset="0"/>
              </a:rPr>
            </a:br>
            <a:r>
              <a:rPr lang="en-US" sz="4400" dirty="0">
                <a:solidFill>
                  <a:prstClr val="black"/>
                </a:solidFill>
                <a:latin typeface="Times New Roman" panose="02020603050405020304" pitchFamily="18" charset="0"/>
                <a:cs typeface="Times New Roman" panose="02020603050405020304" pitchFamily="18" charset="0"/>
              </a:rPr>
              <a:t>Lecture </a:t>
            </a:r>
            <a:r>
              <a:rPr lang="en-US" sz="4400" dirty="0" smtClean="0">
                <a:solidFill>
                  <a:prstClr val="black"/>
                </a:solidFill>
                <a:latin typeface="Times New Roman" panose="02020603050405020304" pitchFamily="18" charset="0"/>
                <a:cs typeface="Times New Roman" panose="02020603050405020304" pitchFamily="18" charset="0"/>
              </a:rPr>
              <a:t>2</a:t>
            </a:r>
            <a:br>
              <a:rPr lang="en-US" sz="4400" dirty="0" smtClean="0">
                <a:solidFill>
                  <a:prstClr val="black"/>
                </a:solidFill>
                <a:latin typeface="Times New Roman" panose="02020603050405020304" pitchFamily="18" charset="0"/>
                <a:cs typeface="Times New Roman" panose="02020603050405020304" pitchFamily="18" charset="0"/>
              </a:rPr>
            </a:br>
            <a:r>
              <a:rPr lang="en-US" sz="4400" dirty="0">
                <a:solidFill>
                  <a:prstClr val="black"/>
                </a:solidFill>
                <a:latin typeface="Times New Roman" panose="02020603050405020304" pitchFamily="18" charset="0"/>
                <a:cs typeface="Times New Roman" panose="02020603050405020304" pitchFamily="18" charset="0"/>
              </a:rPr>
              <a:t/>
            </a:r>
            <a:br>
              <a:rPr lang="en-US" sz="4400" dirty="0">
                <a:solidFill>
                  <a:prstClr val="black"/>
                </a:solidFill>
                <a:latin typeface="Times New Roman" panose="02020603050405020304" pitchFamily="18" charset="0"/>
                <a:cs typeface="Times New Roman" panose="02020603050405020304" pitchFamily="18" charset="0"/>
              </a:rPr>
            </a:br>
            <a:r>
              <a:rPr lang="en-US" sz="4400" dirty="0">
                <a:solidFill>
                  <a:prstClr val="black"/>
                </a:solidFill>
                <a:latin typeface="Times New Roman" panose="02020603050405020304" pitchFamily="18" charset="0"/>
                <a:cs typeface="Times New Roman" panose="02020603050405020304" pitchFamily="18" charset="0"/>
              </a:rPr>
              <a:t/>
            </a:r>
            <a:br>
              <a:rPr lang="en-US" sz="4400" dirty="0">
                <a:solidFill>
                  <a:prstClr val="black"/>
                </a:solidFill>
                <a:latin typeface="Times New Roman" panose="02020603050405020304" pitchFamily="18" charset="0"/>
                <a:cs typeface="Times New Roman" panose="02020603050405020304" pitchFamily="18" charset="0"/>
              </a:rPr>
            </a:br>
            <a:endParaRPr lang="ar-IQ" sz="4400" dirty="0">
              <a:latin typeface="Times New Roman" panose="02020603050405020304" pitchFamily="18" charset="0"/>
              <a:cs typeface="Times New Roman" panose="02020603050405020304" pitchFamily="18" charset="0"/>
            </a:endParaRPr>
          </a:p>
        </p:txBody>
      </p:sp>
    </p:spTree>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332656"/>
            <a:ext cx="8568952" cy="6120680"/>
          </a:xfrm>
        </p:spPr>
        <p:txBody>
          <a:bodyPr>
            <a:noAutofit/>
          </a:bodyPr>
          <a:lstStyle/>
          <a:p>
            <a:pPr marL="0" indent="0" algn="just">
              <a:buNone/>
            </a:pPr>
            <a:r>
              <a:rPr lang="en-US" sz="2800" b="1" u="sng" dirty="0">
                <a:solidFill>
                  <a:srgbClr val="FF0000"/>
                </a:solidFill>
                <a:latin typeface="Times New Roman" panose="02020603050405020304" pitchFamily="18" charset="0"/>
                <a:cs typeface="Times New Roman" panose="02020603050405020304" pitchFamily="18" charset="0"/>
              </a:rPr>
              <a:t>Theoretical Perspectives in Sociology </a:t>
            </a:r>
          </a:p>
          <a:p>
            <a:pPr marL="0" indent="0" algn="just">
              <a:buNone/>
            </a:pPr>
            <a:r>
              <a:rPr lang="en-US" sz="2800" dirty="0">
                <a:latin typeface="Times New Roman" panose="02020603050405020304" pitchFamily="18" charset="0"/>
                <a:cs typeface="Times New Roman" panose="02020603050405020304" pitchFamily="18" charset="0"/>
              </a:rPr>
              <a:t>A sociological theory  : </a:t>
            </a:r>
            <a:endParaRPr lang="en-US" sz="2800" dirty="0" smtClean="0">
              <a:latin typeface="Times New Roman" panose="02020603050405020304" pitchFamily="18" charset="0"/>
              <a:cs typeface="Times New Roman" panose="02020603050405020304" pitchFamily="18" charset="0"/>
            </a:endParaRPr>
          </a:p>
          <a:p>
            <a:pPr marL="0" indent="0" algn="just">
              <a:buNone/>
            </a:pPr>
            <a:r>
              <a:rPr lang="en-US" sz="2800" dirty="0" smtClean="0">
                <a:latin typeface="Times New Roman" panose="02020603050405020304" pitchFamily="18" charset="0"/>
                <a:cs typeface="Times New Roman" panose="02020603050405020304" pitchFamily="18" charset="0"/>
              </a:rPr>
              <a:t>is </a:t>
            </a:r>
            <a:r>
              <a:rPr lang="en-US" sz="2800" dirty="0">
                <a:latin typeface="Times New Roman" panose="02020603050405020304" pitchFamily="18" charset="0"/>
                <a:cs typeface="Times New Roman" panose="02020603050405020304" pitchFamily="18" charset="0"/>
              </a:rPr>
              <a:t>a set of ideas that provides an explanation for human society. Theories are selective in terms of their priorities and perspectives and the data they define as significant. As a result they provide a particular and partial view of reality. Sociological theories can be grouped together according to a variety of criteria</a:t>
            </a:r>
            <a:r>
              <a:rPr lang="en-US" sz="2800" dirty="0" smtClean="0">
                <a:latin typeface="Times New Roman" panose="02020603050405020304" pitchFamily="18" charset="0"/>
                <a:cs typeface="Times New Roman" panose="02020603050405020304" pitchFamily="18" charset="0"/>
              </a:rPr>
              <a:t>.</a:t>
            </a:r>
          </a:p>
          <a:p>
            <a:pPr marL="0" indent="0" algn="just">
              <a:buNone/>
            </a:pPr>
            <a:r>
              <a:rPr lang="en-US" sz="2800" dirty="0" smtClean="0">
                <a:latin typeface="Times New Roman" panose="02020603050405020304" pitchFamily="18" charset="0"/>
                <a:cs typeface="Times New Roman" panose="02020603050405020304" pitchFamily="18" charset="0"/>
              </a:rPr>
              <a:t>Theories </a:t>
            </a:r>
            <a:r>
              <a:rPr lang="en-US" sz="2800" dirty="0">
                <a:latin typeface="Times New Roman" panose="02020603050405020304" pitchFamily="18" charset="0"/>
                <a:cs typeface="Times New Roman" panose="02020603050405020304" pitchFamily="18" charset="0"/>
              </a:rPr>
              <a:t>have different </a:t>
            </a:r>
            <a:r>
              <a:rPr lang="en-US" sz="2800" dirty="0" smtClean="0">
                <a:latin typeface="Times New Roman" panose="02020603050405020304" pitchFamily="18" charset="0"/>
                <a:cs typeface="Times New Roman" panose="02020603050405020304" pitchFamily="18" charset="0"/>
              </a:rPr>
              <a:t>scales: </a:t>
            </a:r>
          </a:p>
          <a:p>
            <a:pPr marL="0" indent="0" algn="just">
              <a:buNone/>
            </a:pPr>
            <a:r>
              <a:rPr lang="en-US" sz="2800" dirty="0">
                <a:latin typeface="Times New Roman" panose="02020603050405020304" pitchFamily="18" charset="0"/>
                <a:cs typeface="Times New Roman" panose="02020603050405020304" pitchFamily="18" charset="0"/>
              </a:rPr>
              <a:t>-</a:t>
            </a:r>
            <a:r>
              <a:rPr lang="en-US" sz="2800" dirty="0" smtClean="0">
                <a:solidFill>
                  <a:srgbClr val="0070C0"/>
                </a:solidFill>
                <a:latin typeface="Times New Roman" panose="02020603050405020304" pitchFamily="18" charset="0"/>
                <a:cs typeface="Times New Roman" panose="02020603050405020304" pitchFamily="18" charset="0"/>
              </a:rPr>
              <a:t>Macro-level </a:t>
            </a:r>
            <a:r>
              <a:rPr lang="en-US" sz="2800" dirty="0">
                <a:solidFill>
                  <a:srgbClr val="0070C0"/>
                </a:solidFill>
                <a:latin typeface="Times New Roman" panose="02020603050405020304" pitchFamily="18" charset="0"/>
                <a:cs typeface="Times New Roman" panose="02020603050405020304" pitchFamily="18" charset="0"/>
              </a:rPr>
              <a:t>theories, such as structural functionalism and conflict theory, attempt to explain how societies operate as a whole</a:t>
            </a:r>
            <a:r>
              <a:rPr lang="en-US" sz="2800" dirty="0" smtClean="0">
                <a:solidFill>
                  <a:srgbClr val="0070C0"/>
                </a:solidFill>
                <a:latin typeface="Times New Roman" panose="02020603050405020304" pitchFamily="18" charset="0"/>
                <a:cs typeface="Times New Roman" panose="02020603050405020304" pitchFamily="18" charset="0"/>
              </a:rPr>
              <a:t>.</a:t>
            </a:r>
          </a:p>
          <a:p>
            <a:pPr marL="0" indent="0" algn="just">
              <a:buNone/>
            </a:pPr>
            <a:r>
              <a:rPr lang="en-US" sz="2800" dirty="0">
                <a:solidFill>
                  <a:srgbClr val="0070C0"/>
                </a:solidFill>
                <a:latin typeface="Times New Roman" panose="02020603050405020304" pitchFamily="18" charset="0"/>
                <a:cs typeface="Times New Roman" panose="02020603050405020304" pitchFamily="18" charset="0"/>
              </a:rPr>
              <a:t>-</a:t>
            </a:r>
            <a:r>
              <a:rPr lang="en-US" sz="2800" dirty="0" smtClean="0">
                <a:solidFill>
                  <a:srgbClr val="0070C0"/>
                </a:solidFill>
                <a:latin typeface="Times New Roman" panose="02020603050405020304" pitchFamily="18" charset="0"/>
                <a:cs typeface="Times New Roman" panose="02020603050405020304" pitchFamily="18" charset="0"/>
              </a:rPr>
              <a:t> </a:t>
            </a:r>
            <a:r>
              <a:rPr lang="en-US" sz="2800" dirty="0">
                <a:solidFill>
                  <a:srgbClr val="0070C0"/>
                </a:solidFill>
                <a:latin typeface="Times New Roman" panose="02020603050405020304" pitchFamily="18" charset="0"/>
                <a:cs typeface="Times New Roman" panose="02020603050405020304" pitchFamily="18" charset="0"/>
              </a:rPr>
              <a:t>Micro-level theories, such as symbolic interactionism, focus on interactions between </a:t>
            </a:r>
            <a:r>
              <a:rPr lang="en-US" sz="2800" dirty="0" smtClean="0">
                <a:solidFill>
                  <a:srgbClr val="0070C0"/>
                </a:solidFill>
                <a:latin typeface="Times New Roman" panose="02020603050405020304" pitchFamily="18" charset="0"/>
                <a:cs typeface="Times New Roman" panose="02020603050405020304" pitchFamily="18" charset="0"/>
              </a:rPr>
              <a:t>individuals.</a:t>
            </a:r>
          </a:p>
          <a:p>
            <a:pPr marL="0" indent="0" algn="just">
              <a:buNone/>
            </a:pPr>
            <a:endParaRPr lang="en-US" sz="2800" dirty="0" smtClean="0">
              <a:latin typeface="Times New Roman" panose="02020603050405020304" pitchFamily="18" charset="0"/>
              <a:cs typeface="Times New Roman" panose="02020603050405020304" pitchFamily="18" charset="0"/>
            </a:endParaRPr>
          </a:p>
          <a:p>
            <a:pPr marL="0" indent="0" algn="just">
              <a:buNone/>
            </a:pP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1762540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1560" y="764704"/>
            <a:ext cx="7886700" cy="5760640"/>
          </a:xfrm>
        </p:spPr>
        <p:txBody>
          <a:bodyPr>
            <a:noAutofit/>
          </a:bodyPr>
          <a:lstStyle/>
          <a:p>
            <a:pPr marL="0" indent="0" algn="just">
              <a:buNone/>
            </a:pPr>
            <a:r>
              <a:rPr lang="en-US" sz="2800" dirty="0">
                <a:latin typeface="Times New Roman" panose="02020603050405020304" pitchFamily="18" charset="0"/>
                <a:cs typeface="Times New Roman" panose="02020603050405020304" pitchFamily="18" charset="0"/>
              </a:rPr>
              <a:t>In sociology, </a:t>
            </a:r>
            <a:r>
              <a:rPr lang="en-US" sz="2800" dirty="0">
                <a:solidFill>
                  <a:srgbClr val="0070C0"/>
                </a:solidFill>
                <a:latin typeface="Times New Roman" panose="02020603050405020304" pitchFamily="18" charset="0"/>
                <a:cs typeface="Times New Roman" panose="02020603050405020304" pitchFamily="18" charset="0"/>
              </a:rPr>
              <a:t>a theory is a way to explain different aspects of social interactions and to create a testable proposition, called a hypothesis, about society</a:t>
            </a:r>
          </a:p>
          <a:p>
            <a:pPr marL="0" indent="0" algn="just">
              <a:buNone/>
            </a:pPr>
            <a:endParaRPr lang="ar-IQ" sz="2800" dirty="0" smtClean="0">
              <a:latin typeface="Times New Roman" panose="02020603050405020304" pitchFamily="18" charset="0"/>
              <a:cs typeface="Times New Roman" panose="02020603050405020304" pitchFamily="18" charset="0"/>
            </a:endParaRPr>
          </a:p>
          <a:p>
            <a:pPr marL="0" indent="0" algn="just">
              <a:buNone/>
            </a:pPr>
            <a:r>
              <a:rPr lang="en-US" sz="2800" dirty="0" smtClean="0">
                <a:latin typeface="Times New Roman" panose="02020603050405020304" pitchFamily="18" charset="0"/>
                <a:cs typeface="Times New Roman" panose="02020603050405020304" pitchFamily="18" charset="0"/>
              </a:rPr>
              <a:t>In </a:t>
            </a:r>
            <a:r>
              <a:rPr lang="en-US" sz="2800" dirty="0">
                <a:latin typeface="Times New Roman" panose="02020603050405020304" pitchFamily="18" charset="0"/>
                <a:cs typeface="Times New Roman" panose="02020603050405020304" pitchFamily="18" charset="0"/>
              </a:rPr>
              <a:t>sociology, a few theories provide broad perspectives that help </a:t>
            </a:r>
            <a:r>
              <a:rPr lang="en-US" sz="2800" dirty="0" smtClean="0">
                <a:latin typeface="Times New Roman" panose="02020603050405020304" pitchFamily="18" charset="0"/>
                <a:cs typeface="Times New Roman" panose="02020603050405020304" pitchFamily="18" charset="0"/>
              </a:rPr>
              <a:t>to explain </a:t>
            </a:r>
            <a:r>
              <a:rPr lang="en-US" sz="2800" dirty="0">
                <a:latin typeface="Times New Roman" panose="02020603050405020304" pitchFamily="18" charset="0"/>
                <a:cs typeface="Times New Roman" panose="02020603050405020304" pitchFamily="18" charset="0"/>
              </a:rPr>
              <a:t>many different aspects of social life, and these are called paradigms. </a:t>
            </a:r>
            <a:endParaRPr lang="ar-IQ" sz="2800" dirty="0" smtClean="0">
              <a:latin typeface="Times New Roman" panose="02020603050405020304" pitchFamily="18" charset="0"/>
              <a:cs typeface="Times New Roman" panose="02020603050405020304" pitchFamily="18" charset="0"/>
            </a:endParaRPr>
          </a:p>
          <a:p>
            <a:pPr marL="0" indent="0" algn="just">
              <a:buNone/>
            </a:pPr>
            <a:endParaRPr lang="ar-IQ" sz="2800" dirty="0">
              <a:latin typeface="Times New Roman" panose="02020603050405020304" pitchFamily="18" charset="0"/>
              <a:cs typeface="Times New Roman" panose="02020603050405020304" pitchFamily="18" charset="0"/>
            </a:endParaRPr>
          </a:p>
          <a:p>
            <a:pPr marL="0" indent="0" algn="just">
              <a:buNone/>
            </a:pPr>
            <a:r>
              <a:rPr lang="en-US" sz="2800" dirty="0" smtClean="0">
                <a:latin typeface="Times New Roman" panose="02020603050405020304" pitchFamily="18" charset="0"/>
                <a:cs typeface="Times New Roman" panose="02020603050405020304" pitchFamily="18" charset="0"/>
              </a:rPr>
              <a:t>Three </a:t>
            </a:r>
            <a:r>
              <a:rPr lang="en-US" sz="2800" dirty="0">
                <a:latin typeface="Times New Roman" panose="02020603050405020304" pitchFamily="18" charset="0"/>
                <a:cs typeface="Times New Roman" panose="02020603050405020304" pitchFamily="18" charset="0"/>
              </a:rPr>
              <a:t>paradigms have come to dominate sociological thinking because they provide useful explanations: </a:t>
            </a:r>
            <a:r>
              <a:rPr lang="en-US" sz="2800" dirty="0">
                <a:solidFill>
                  <a:srgbClr val="FF0000"/>
                </a:solidFill>
                <a:latin typeface="Times New Roman" panose="02020603050405020304" pitchFamily="18" charset="0"/>
                <a:cs typeface="Times New Roman" panose="02020603050405020304" pitchFamily="18" charset="0"/>
              </a:rPr>
              <a:t>structural functionalism, conflict theory, and symbolic interactionism</a:t>
            </a:r>
          </a:p>
        </p:txBody>
      </p:sp>
    </p:spTree>
    <p:extLst>
      <p:ext uri="{BB962C8B-B14F-4D97-AF65-F5344CB8AC3E}">
        <p14:creationId xmlns:p14="http://schemas.microsoft.com/office/powerpoint/2010/main" val="404559233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504" y="116632"/>
            <a:ext cx="8640960" cy="6264696"/>
          </a:xfrm>
        </p:spPr>
        <p:txBody>
          <a:bodyPr>
            <a:noAutofit/>
          </a:bodyPr>
          <a:lstStyle/>
          <a:p>
            <a:pPr algn="just"/>
            <a:r>
              <a:rPr lang="en-US" sz="3200" b="1" u="sng" dirty="0" smtClean="0">
                <a:solidFill>
                  <a:srgbClr val="FF0000"/>
                </a:solidFill>
                <a:latin typeface="Times New Roman" panose="02020603050405020304" pitchFamily="18" charset="0"/>
                <a:cs typeface="Times New Roman" panose="02020603050405020304" pitchFamily="18" charset="0"/>
              </a:rPr>
              <a:t>Structural Functionalism</a:t>
            </a:r>
            <a:r>
              <a:rPr lang="en-US" sz="3200" b="1" u="sng" dirty="0" smtClean="0">
                <a:latin typeface="Times New Roman" panose="02020603050405020304" pitchFamily="18" charset="0"/>
                <a:cs typeface="Times New Roman" panose="02020603050405020304" pitchFamily="18" charset="0"/>
              </a:rPr>
              <a:t> </a:t>
            </a:r>
          </a:p>
          <a:p>
            <a:pPr marL="0" indent="0" algn="just">
              <a:buNone/>
            </a:pPr>
            <a:r>
              <a:rPr lang="en-US" sz="2800" dirty="0" smtClean="0">
                <a:latin typeface="Times New Roman" panose="02020603050405020304" pitchFamily="18" charset="0"/>
                <a:cs typeface="Times New Roman" panose="02020603050405020304" pitchFamily="18" charset="0"/>
              </a:rPr>
              <a:t>Functionalism, also called </a:t>
            </a:r>
            <a:r>
              <a:rPr lang="en-US" sz="2800" dirty="0" smtClean="0">
                <a:solidFill>
                  <a:srgbClr val="FF0000"/>
                </a:solidFill>
                <a:latin typeface="Times New Roman" panose="02020603050405020304" pitchFamily="18" charset="0"/>
                <a:cs typeface="Times New Roman" panose="02020603050405020304" pitchFamily="18" charset="0"/>
              </a:rPr>
              <a:t>structural-functional </a:t>
            </a:r>
            <a:r>
              <a:rPr lang="en-US" sz="2800" dirty="0">
                <a:solidFill>
                  <a:srgbClr val="FF0000"/>
                </a:solidFill>
                <a:latin typeface="Times New Roman" panose="02020603050405020304" pitchFamily="18" charset="0"/>
                <a:cs typeface="Times New Roman" panose="02020603050405020304" pitchFamily="18" charset="0"/>
              </a:rPr>
              <a:t>theory</a:t>
            </a:r>
            <a:r>
              <a:rPr lang="en-US" sz="2800" dirty="0">
                <a:latin typeface="Times New Roman" panose="02020603050405020304" pitchFamily="18" charset="0"/>
                <a:cs typeface="Times New Roman" panose="02020603050405020304" pitchFamily="18" charset="0"/>
              </a:rPr>
              <a:t>, </a:t>
            </a:r>
            <a:r>
              <a:rPr lang="en-US" sz="2800" dirty="0">
                <a:solidFill>
                  <a:srgbClr val="00B050"/>
                </a:solidFill>
                <a:latin typeface="Times New Roman" panose="02020603050405020304" pitchFamily="18" charset="0"/>
                <a:cs typeface="Times New Roman" panose="02020603050405020304" pitchFamily="18" charset="0"/>
              </a:rPr>
              <a:t>sees society as a structure with interrelated parts designed to meet the biological and social needs of the individuals in </a:t>
            </a:r>
            <a:r>
              <a:rPr lang="en-US" sz="2800" dirty="0" smtClean="0">
                <a:solidFill>
                  <a:srgbClr val="00B050"/>
                </a:solidFill>
                <a:latin typeface="Times New Roman" panose="02020603050405020304" pitchFamily="18" charset="0"/>
                <a:cs typeface="Times New Roman" panose="02020603050405020304" pitchFamily="18" charset="0"/>
              </a:rPr>
              <a:t>t</a:t>
            </a:r>
            <a:r>
              <a:rPr lang="en-US" sz="2800" dirty="0">
                <a:solidFill>
                  <a:srgbClr val="00B050"/>
                </a:solidFill>
                <a:latin typeface="Times New Roman" panose="02020603050405020304" pitchFamily="18" charset="0"/>
                <a:cs typeface="Times New Roman" panose="02020603050405020304" pitchFamily="18" charset="0"/>
              </a:rPr>
              <a:t>h</a:t>
            </a:r>
            <a:r>
              <a:rPr lang="en-US" sz="2800" dirty="0" smtClean="0">
                <a:solidFill>
                  <a:srgbClr val="00B050"/>
                </a:solidFill>
                <a:latin typeface="Times New Roman" panose="02020603050405020304" pitchFamily="18" charset="0"/>
                <a:cs typeface="Times New Roman" panose="02020603050405020304" pitchFamily="18" charset="0"/>
              </a:rPr>
              <a:t>at </a:t>
            </a:r>
            <a:r>
              <a:rPr lang="en-US" sz="2800" dirty="0">
                <a:solidFill>
                  <a:srgbClr val="00B050"/>
                </a:solidFill>
                <a:latin typeface="Times New Roman" panose="02020603050405020304" pitchFamily="18" charset="0"/>
                <a:cs typeface="Times New Roman" panose="02020603050405020304" pitchFamily="18" charset="0"/>
              </a:rPr>
              <a:t>society. </a:t>
            </a:r>
            <a:endParaRPr lang="ar-IQ" sz="2800" dirty="0" smtClean="0">
              <a:solidFill>
                <a:srgbClr val="00B050"/>
              </a:solidFill>
              <a:latin typeface="Times New Roman" panose="02020603050405020304" pitchFamily="18" charset="0"/>
              <a:cs typeface="Times New Roman" panose="02020603050405020304" pitchFamily="18" charset="0"/>
            </a:endParaRPr>
          </a:p>
          <a:p>
            <a:pPr marL="0" indent="0" algn="just">
              <a:buNone/>
            </a:pPr>
            <a:r>
              <a:rPr lang="en-US" sz="2800" dirty="0" smtClean="0">
                <a:latin typeface="Times New Roman" panose="02020603050405020304" pitchFamily="18" charset="0"/>
                <a:cs typeface="Times New Roman" panose="02020603050405020304" pitchFamily="18" charset="0"/>
              </a:rPr>
              <a:t>English </a:t>
            </a:r>
            <a:r>
              <a:rPr lang="en-US" sz="2800" dirty="0">
                <a:latin typeface="Times New Roman" panose="02020603050405020304" pitchFamily="18" charset="0"/>
                <a:cs typeface="Times New Roman" panose="02020603050405020304" pitchFamily="18" charset="0"/>
              </a:rPr>
              <a:t>philosopher and biologist, </a:t>
            </a:r>
            <a:r>
              <a:rPr lang="en-US" sz="2800" dirty="0">
                <a:solidFill>
                  <a:srgbClr val="00B0F0"/>
                </a:solidFill>
                <a:latin typeface="Times New Roman" panose="02020603050405020304" pitchFamily="18" charset="0"/>
                <a:cs typeface="Times New Roman" panose="02020603050405020304" pitchFamily="18" charset="0"/>
              </a:rPr>
              <a:t>Herbert </a:t>
            </a:r>
            <a:r>
              <a:rPr lang="en-US" sz="2800" dirty="0" smtClean="0">
                <a:solidFill>
                  <a:srgbClr val="00B0F0"/>
                </a:solidFill>
                <a:latin typeface="Times New Roman" panose="02020603050405020304" pitchFamily="18" charset="0"/>
                <a:cs typeface="Times New Roman" panose="02020603050405020304" pitchFamily="18" charset="0"/>
              </a:rPr>
              <a:t>Spencer (</a:t>
            </a:r>
            <a:r>
              <a:rPr lang="en-US" sz="2800" dirty="0" smtClean="0">
                <a:latin typeface="Times New Roman" panose="02020603050405020304" pitchFamily="18" charset="0"/>
                <a:cs typeface="Times New Roman" panose="02020603050405020304" pitchFamily="18" charset="0"/>
              </a:rPr>
              <a:t>1898)</a:t>
            </a:r>
            <a:r>
              <a:rPr lang="en-US" sz="2800" dirty="0" smtClean="0">
                <a:solidFill>
                  <a:srgbClr val="00B0F0"/>
                </a:solidFill>
                <a:latin typeface="Times New Roman" panose="02020603050405020304" pitchFamily="18" charset="0"/>
                <a:cs typeface="Times New Roman" panose="02020603050405020304" pitchFamily="18" charset="0"/>
              </a:rPr>
              <a:t>, </a:t>
            </a:r>
            <a:r>
              <a:rPr lang="en-US" sz="2800" dirty="0" smtClean="0">
                <a:solidFill>
                  <a:srgbClr val="FF0000"/>
                </a:solidFill>
                <a:latin typeface="Times New Roman" panose="02020603050405020304" pitchFamily="18" charset="0"/>
                <a:cs typeface="Times New Roman" panose="02020603050405020304" pitchFamily="18" charset="0"/>
              </a:rPr>
              <a:t>saw </a:t>
            </a:r>
            <a:r>
              <a:rPr lang="en-US" sz="2800" dirty="0">
                <a:solidFill>
                  <a:srgbClr val="FF0000"/>
                </a:solidFill>
                <a:latin typeface="Times New Roman" panose="02020603050405020304" pitchFamily="18" charset="0"/>
                <a:cs typeface="Times New Roman" panose="02020603050405020304" pitchFamily="18" charset="0"/>
              </a:rPr>
              <a:t>similarities between society and the human body</a:t>
            </a:r>
            <a:r>
              <a:rPr lang="en-US" sz="2800" dirty="0">
                <a:latin typeface="Times New Roman" panose="02020603050405020304" pitchFamily="18" charset="0"/>
                <a:cs typeface="Times New Roman" panose="02020603050405020304" pitchFamily="18" charset="0"/>
              </a:rPr>
              <a:t>. </a:t>
            </a:r>
            <a:endParaRPr lang="en-US" sz="2800" dirty="0" smtClean="0">
              <a:latin typeface="Times New Roman" panose="02020603050405020304" pitchFamily="18" charset="0"/>
              <a:cs typeface="Times New Roman" panose="02020603050405020304" pitchFamily="18" charset="0"/>
            </a:endParaRPr>
          </a:p>
          <a:p>
            <a:pPr marL="0" indent="0" algn="just">
              <a:buNone/>
            </a:pPr>
            <a:r>
              <a:rPr lang="en-US" sz="2800" dirty="0" smtClean="0">
                <a:latin typeface="Times New Roman" panose="02020603050405020304" pitchFamily="18" charset="0"/>
                <a:cs typeface="Times New Roman" panose="02020603050405020304" pitchFamily="18" charset="0"/>
              </a:rPr>
              <a:t>He </a:t>
            </a:r>
            <a:r>
              <a:rPr lang="en-US" sz="2800" dirty="0">
                <a:latin typeface="Times New Roman" panose="02020603050405020304" pitchFamily="18" charset="0"/>
                <a:cs typeface="Times New Roman" panose="02020603050405020304" pitchFamily="18" charset="0"/>
              </a:rPr>
              <a:t>argued that just as the various organs of the body work together to keep the body functioning, the various parts of society work together to keep society </a:t>
            </a:r>
            <a:r>
              <a:rPr lang="en-US" sz="2800" dirty="0" smtClean="0">
                <a:latin typeface="Times New Roman" panose="02020603050405020304" pitchFamily="18" charset="0"/>
                <a:cs typeface="Times New Roman" panose="02020603050405020304" pitchFamily="18" charset="0"/>
              </a:rPr>
              <a:t>functioning.</a:t>
            </a:r>
          </a:p>
          <a:p>
            <a:pPr marL="0" indent="0" algn="just">
              <a:buNone/>
            </a:pPr>
            <a:r>
              <a:rPr lang="en-US" sz="2800" dirty="0" smtClean="0">
                <a:latin typeface="Times New Roman" panose="02020603050405020304" pitchFamily="18" charset="0"/>
                <a:cs typeface="Times New Roman" panose="02020603050405020304" pitchFamily="18" charset="0"/>
              </a:rPr>
              <a:t>The </a:t>
            </a:r>
            <a:r>
              <a:rPr lang="en-US" sz="2800" dirty="0">
                <a:latin typeface="Times New Roman" panose="02020603050405020304" pitchFamily="18" charset="0"/>
                <a:cs typeface="Times New Roman" panose="02020603050405020304" pitchFamily="18" charset="0"/>
              </a:rPr>
              <a:t>parts of society that Spencer referred to were the social institutions, or patterns of beliefs and behaviors focused on meeting social needs, such as government, education, family, healthcare, religion, and the economy.</a:t>
            </a:r>
          </a:p>
        </p:txBody>
      </p:sp>
    </p:spTree>
    <p:extLst>
      <p:ext uri="{BB962C8B-B14F-4D97-AF65-F5344CB8AC3E}">
        <p14:creationId xmlns:p14="http://schemas.microsoft.com/office/powerpoint/2010/main" val="26664328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404664"/>
            <a:ext cx="8568952" cy="5328592"/>
          </a:xfrm>
        </p:spPr>
        <p:txBody>
          <a:bodyPr>
            <a:noAutofit/>
          </a:bodyPr>
          <a:lstStyle/>
          <a:p>
            <a:pPr algn="just"/>
            <a:r>
              <a:rPr lang="en-US" sz="2800" dirty="0" err="1">
                <a:solidFill>
                  <a:srgbClr val="FF0000"/>
                </a:solidFill>
                <a:latin typeface="Times New Roman" panose="02020603050405020304" pitchFamily="18" charset="0"/>
                <a:cs typeface="Times New Roman" panose="02020603050405020304" pitchFamily="18" charset="0"/>
              </a:rPr>
              <a:t>Émile</a:t>
            </a:r>
            <a:r>
              <a:rPr lang="en-US" sz="2800" dirty="0">
                <a:solidFill>
                  <a:srgbClr val="FF0000"/>
                </a:solidFill>
                <a:latin typeface="Times New Roman" panose="02020603050405020304" pitchFamily="18" charset="0"/>
                <a:cs typeface="Times New Roman" panose="02020603050405020304" pitchFamily="18" charset="0"/>
              </a:rPr>
              <a:t> Durkheim </a:t>
            </a:r>
            <a:r>
              <a:rPr lang="en-US" sz="2800" dirty="0">
                <a:latin typeface="Times New Roman" panose="02020603050405020304" pitchFamily="18" charset="0"/>
                <a:cs typeface="Times New Roman" panose="02020603050405020304" pitchFamily="18" charset="0"/>
              </a:rPr>
              <a:t>applied Spencer’s theory to explain how societies change and survive over time. </a:t>
            </a:r>
            <a:r>
              <a:rPr lang="en-US" sz="2800" dirty="0" smtClean="0">
                <a:solidFill>
                  <a:srgbClr val="00B0F0"/>
                </a:solidFill>
                <a:latin typeface="Times New Roman" panose="02020603050405020304" pitchFamily="18" charset="0"/>
                <a:cs typeface="Times New Roman" panose="02020603050405020304" pitchFamily="18" charset="0"/>
              </a:rPr>
              <a:t>Durkheim </a:t>
            </a:r>
            <a:r>
              <a:rPr lang="en-US" sz="2800" dirty="0">
                <a:solidFill>
                  <a:srgbClr val="00B0F0"/>
                </a:solidFill>
                <a:latin typeface="Times New Roman" panose="02020603050405020304" pitchFamily="18" charset="0"/>
                <a:cs typeface="Times New Roman" panose="02020603050405020304" pitchFamily="18" charset="0"/>
              </a:rPr>
              <a:t>believed that society is a complex system of interrelated and interdependent parts that work together to maintain stability</a:t>
            </a:r>
            <a:r>
              <a:rPr lang="en-US" sz="2800" dirty="0">
                <a:latin typeface="Times New Roman" panose="02020603050405020304" pitchFamily="18" charset="0"/>
                <a:cs typeface="Times New Roman" panose="02020603050405020304" pitchFamily="18" charset="0"/>
              </a:rPr>
              <a:t> </a:t>
            </a:r>
            <a:r>
              <a:rPr lang="en-US" sz="2800" dirty="0" smtClean="0">
                <a:solidFill>
                  <a:srgbClr val="00B0F0"/>
                </a:solidFill>
                <a:latin typeface="Times New Roman" panose="02020603050405020304" pitchFamily="18" charset="0"/>
                <a:cs typeface="Times New Roman" panose="02020603050405020304" pitchFamily="18" charset="0"/>
              </a:rPr>
              <a:t>and </a:t>
            </a:r>
            <a:r>
              <a:rPr lang="en-US" sz="2800" dirty="0">
                <a:solidFill>
                  <a:srgbClr val="00B0F0"/>
                </a:solidFill>
                <a:latin typeface="Times New Roman" panose="02020603050405020304" pitchFamily="18" charset="0"/>
                <a:cs typeface="Times New Roman" panose="02020603050405020304" pitchFamily="18" charset="0"/>
              </a:rPr>
              <a:t>that society is held together by shared values, languages, and symbols</a:t>
            </a:r>
            <a:r>
              <a:rPr lang="en-US" sz="2800" dirty="0">
                <a:latin typeface="Times New Roman" panose="02020603050405020304" pitchFamily="18" charset="0"/>
                <a:cs typeface="Times New Roman" panose="02020603050405020304" pitchFamily="18" charset="0"/>
              </a:rPr>
              <a:t>. </a:t>
            </a:r>
            <a:endParaRPr lang="en-US" sz="2800" dirty="0" smtClean="0">
              <a:latin typeface="Times New Roman" panose="02020603050405020304" pitchFamily="18" charset="0"/>
              <a:cs typeface="Times New Roman" panose="02020603050405020304" pitchFamily="18" charset="0"/>
            </a:endParaRPr>
          </a:p>
          <a:p>
            <a:pPr marL="0" indent="0" algn="just">
              <a:buNone/>
            </a:pPr>
            <a:endParaRPr lang="en-US" sz="2800" dirty="0" smtClean="0">
              <a:latin typeface="Times New Roman" panose="02020603050405020304" pitchFamily="18" charset="0"/>
              <a:cs typeface="Times New Roman" panose="02020603050405020304" pitchFamily="18" charset="0"/>
            </a:endParaRPr>
          </a:p>
          <a:p>
            <a:pPr marL="0" indent="0" algn="just">
              <a:buNone/>
            </a:pPr>
            <a:r>
              <a:rPr lang="en-US" sz="2800" dirty="0" smtClean="0">
                <a:latin typeface="Times New Roman" panose="02020603050405020304" pitchFamily="18" charset="0"/>
                <a:cs typeface="Times New Roman" panose="02020603050405020304" pitchFamily="18" charset="0"/>
              </a:rPr>
              <a:t>For </a:t>
            </a:r>
            <a:r>
              <a:rPr lang="en-US" sz="2800" dirty="0">
                <a:latin typeface="Times New Roman" panose="02020603050405020304" pitchFamily="18" charset="0"/>
                <a:cs typeface="Times New Roman" panose="02020603050405020304" pitchFamily="18" charset="0"/>
              </a:rPr>
              <a:t>example, one function of a society’s laws may be to protect society from violence, while another is to punish criminal behavior, while another is to preserve public health</a:t>
            </a:r>
            <a:endParaRPr lang="en-US" sz="2800" dirty="0"/>
          </a:p>
          <a:p>
            <a:pPr algn="just"/>
            <a:endParaRPr lang="en-US" sz="2800" dirty="0" smtClean="0">
              <a:latin typeface="Times New Roman" panose="02020603050405020304" pitchFamily="18" charset="0"/>
              <a:cs typeface="Times New Roman" panose="02020603050405020304" pitchFamily="18" charset="0"/>
            </a:endParaRPr>
          </a:p>
          <a:p>
            <a:pPr algn="just"/>
            <a:endParaRPr lang="en-US" sz="2800" dirty="0" smtClean="0">
              <a:latin typeface="Times New Roman" panose="02020603050405020304" pitchFamily="18" charset="0"/>
              <a:cs typeface="Times New Roman" panose="02020603050405020304" pitchFamily="18" charset="0"/>
            </a:endParaRPr>
          </a:p>
          <a:p>
            <a:pPr marL="0" indent="0" algn="just">
              <a:buNone/>
            </a:pP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432283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0" name="Picture 2" descr="https://miro.medium.com/v2/resize:fit:700/0*2Rg6vG4d3qP0_Nn9.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6632"/>
            <a:ext cx="9121485" cy="6741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8224682"/>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332656"/>
            <a:ext cx="8280920" cy="5976664"/>
          </a:xfrm>
        </p:spPr>
        <p:txBody>
          <a:bodyPr>
            <a:noAutofit/>
          </a:bodyPr>
          <a:lstStyle/>
          <a:p>
            <a:pPr marL="0" indent="0" algn="just">
              <a:buNone/>
            </a:pPr>
            <a:r>
              <a:rPr lang="en-US" sz="3200" b="1" u="sng" dirty="0">
                <a:latin typeface="Times New Roman" panose="02020603050405020304" pitchFamily="18" charset="0"/>
                <a:cs typeface="Times New Roman" panose="02020603050405020304" pitchFamily="18" charset="0"/>
              </a:rPr>
              <a:t>Social-Conflict </a:t>
            </a:r>
            <a:r>
              <a:rPr lang="en-US" sz="3200" b="1" u="sng" dirty="0" smtClean="0">
                <a:latin typeface="Times New Roman" panose="02020603050405020304" pitchFamily="18" charset="0"/>
                <a:cs typeface="Times New Roman" panose="02020603050405020304" pitchFamily="18" charset="0"/>
              </a:rPr>
              <a:t>paradigm</a:t>
            </a:r>
          </a:p>
          <a:p>
            <a:pPr marL="0" indent="0" algn="just">
              <a:buNone/>
            </a:pPr>
            <a:r>
              <a:rPr lang="en-US" sz="2800" dirty="0">
                <a:solidFill>
                  <a:srgbClr val="FF0000"/>
                </a:solidFill>
                <a:latin typeface="Times New Roman" panose="02020603050405020304" pitchFamily="18" charset="0"/>
                <a:cs typeface="Times New Roman" panose="02020603050405020304" pitchFamily="18" charset="0"/>
              </a:rPr>
              <a:t> </a:t>
            </a:r>
            <a:r>
              <a:rPr lang="en-US" sz="2800" dirty="0" smtClean="0">
                <a:solidFill>
                  <a:srgbClr val="FF0000"/>
                </a:solidFill>
                <a:latin typeface="Times New Roman" panose="02020603050405020304" pitchFamily="18" charset="0"/>
                <a:cs typeface="Times New Roman" panose="02020603050405020304" pitchFamily="18" charset="0"/>
              </a:rPr>
              <a:t>Conflict </a:t>
            </a:r>
            <a:r>
              <a:rPr lang="en-US" sz="2800" dirty="0">
                <a:solidFill>
                  <a:srgbClr val="FF0000"/>
                </a:solidFill>
                <a:latin typeface="Times New Roman" panose="02020603050405020304" pitchFamily="18" charset="0"/>
                <a:cs typeface="Times New Roman" panose="02020603050405020304" pitchFamily="18" charset="0"/>
              </a:rPr>
              <a:t>theory looks at society as a competition for limited resources. </a:t>
            </a:r>
            <a:endParaRPr lang="en-US" sz="2800" dirty="0" smtClean="0">
              <a:solidFill>
                <a:srgbClr val="FF0000"/>
              </a:solidFill>
              <a:latin typeface="Times New Roman" panose="02020603050405020304" pitchFamily="18" charset="0"/>
              <a:cs typeface="Times New Roman" panose="02020603050405020304" pitchFamily="18" charset="0"/>
            </a:endParaRPr>
          </a:p>
          <a:p>
            <a:pPr marL="0" indent="0" algn="just">
              <a:buNone/>
            </a:pPr>
            <a:r>
              <a:rPr lang="en-US" sz="2800" dirty="0" smtClean="0">
                <a:latin typeface="Times New Roman" panose="02020603050405020304" pitchFamily="18" charset="0"/>
                <a:cs typeface="Times New Roman" panose="02020603050405020304" pitchFamily="18" charset="0"/>
              </a:rPr>
              <a:t>This </a:t>
            </a:r>
            <a:r>
              <a:rPr lang="en-US" sz="2800" dirty="0">
                <a:latin typeface="Times New Roman" panose="02020603050405020304" pitchFamily="18" charset="0"/>
                <a:cs typeface="Times New Roman" panose="02020603050405020304" pitchFamily="18" charset="0"/>
              </a:rPr>
              <a:t>perspective is a macro-level approach most identified with the writings of German philosopher and sociologist </a:t>
            </a:r>
            <a:r>
              <a:rPr lang="en-US" sz="2800" b="1" dirty="0">
                <a:solidFill>
                  <a:srgbClr val="0070C0"/>
                </a:solidFill>
                <a:latin typeface="Times New Roman" panose="02020603050405020304" pitchFamily="18" charset="0"/>
                <a:cs typeface="Times New Roman" panose="02020603050405020304" pitchFamily="18" charset="0"/>
              </a:rPr>
              <a:t>Karl Marx</a:t>
            </a:r>
            <a:r>
              <a:rPr lang="en-US" sz="2800" b="1" dirty="0">
                <a:latin typeface="Times New Roman" panose="02020603050405020304" pitchFamily="18" charset="0"/>
                <a:cs typeface="Times New Roman" panose="02020603050405020304" pitchFamily="18" charset="0"/>
              </a:rPr>
              <a:t>, </a:t>
            </a:r>
            <a:r>
              <a:rPr lang="en-US" sz="2800" dirty="0">
                <a:solidFill>
                  <a:srgbClr val="0070C0"/>
                </a:solidFill>
                <a:latin typeface="Times New Roman" panose="02020603050405020304" pitchFamily="18" charset="0"/>
                <a:cs typeface="Times New Roman" panose="02020603050405020304" pitchFamily="18" charset="0"/>
              </a:rPr>
              <a:t>who saw society as being made up of individuals in different social classes who must compete for social, material, and political resources such as food and housing, employment, education, and leisure time. </a:t>
            </a:r>
            <a:endParaRPr lang="en-US" sz="2800" dirty="0" smtClean="0">
              <a:solidFill>
                <a:srgbClr val="0070C0"/>
              </a:solidFill>
              <a:latin typeface="Times New Roman" panose="02020603050405020304" pitchFamily="18" charset="0"/>
              <a:cs typeface="Times New Roman" panose="02020603050405020304" pitchFamily="18" charset="0"/>
            </a:endParaRPr>
          </a:p>
          <a:p>
            <a:pPr marL="0" indent="0" algn="just">
              <a:buNone/>
            </a:pPr>
            <a:r>
              <a:rPr lang="en-US" sz="2800" dirty="0" smtClean="0">
                <a:solidFill>
                  <a:srgbClr val="0070C0"/>
                </a:solidFill>
                <a:latin typeface="Times New Roman" panose="02020603050405020304" pitchFamily="18" charset="0"/>
                <a:cs typeface="Times New Roman" panose="02020603050405020304" pitchFamily="18" charset="0"/>
              </a:rPr>
              <a:t>Social </a:t>
            </a:r>
            <a:r>
              <a:rPr lang="en-US" sz="2800" dirty="0">
                <a:solidFill>
                  <a:srgbClr val="0070C0"/>
                </a:solidFill>
                <a:latin typeface="Times New Roman" panose="02020603050405020304" pitchFamily="18" charset="0"/>
                <a:cs typeface="Times New Roman" panose="02020603050405020304" pitchFamily="18" charset="0"/>
              </a:rPr>
              <a:t>institutions like government, education, and religion reflect this competition in their inherent inequalities and help maintain the unequal social structure. </a:t>
            </a:r>
            <a:endParaRPr lang="en-US" sz="2800" dirty="0" smtClean="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602635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332656"/>
            <a:ext cx="8318748" cy="5904656"/>
          </a:xfrm>
        </p:spPr>
        <p:txBody>
          <a:bodyPr>
            <a:noAutofit/>
          </a:bodyPr>
          <a:lstStyle/>
          <a:p>
            <a:pPr marL="0" lvl="0" indent="0" algn="just">
              <a:buNone/>
            </a:pPr>
            <a:r>
              <a:rPr lang="en-US" sz="2800" dirty="0">
                <a:solidFill>
                  <a:prstClr val="black"/>
                </a:solidFill>
                <a:latin typeface="Times New Roman" panose="02020603050405020304" pitchFamily="18" charset="0"/>
                <a:cs typeface="Times New Roman" panose="02020603050405020304" pitchFamily="18" charset="0"/>
              </a:rPr>
              <a:t>Some individuals and organizations are able to obtain and keep more resources than others, and these “winners” use their power and influence to maintain social </a:t>
            </a:r>
            <a:r>
              <a:rPr lang="en-US" sz="2800" dirty="0" smtClean="0">
                <a:solidFill>
                  <a:prstClr val="black"/>
                </a:solidFill>
                <a:latin typeface="Times New Roman" panose="02020603050405020304" pitchFamily="18" charset="0"/>
                <a:cs typeface="Times New Roman" panose="02020603050405020304" pitchFamily="18" charset="0"/>
              </a:rPr>
              <a:t>institutions.</a:t>
            </a:r>
          </a:p>
          <a:p>
            <a:pPr marL="0" lvl="0" indent="0" algn="just">
              <a:buNone/>
            </a:pPr>
            <a:endParaRPr lang="en-US" sz="2800" dirty="0" smtClean="0">
              <a:solidFill>
                <a:prstClr val="black"/>
              </a:solidFill>
              <a:latin typeface="Times New Roman" panose="02020603050405020304" pitchFamily="18" charset="0"/>
              <a:cs typeface="Times New Roman" panose="02020603050405020304" pitchFamily="18" charset="0"/>
            </a:endParaRPr>
          </a:p>
          <a:p>
            <a:pPr marL="0" indent="0" algn="just">
              <a:buNone/>
            </a:pPr>
            <a:r>
              <a:rPr lang="en-US" sz="2800" dirty="0">
                <a:latin typeface="Times New Roman" panose="02020603050405020304" pitchFamily="18" charset="0"/>
                <a:cs typeface="Times New Roman" panose="02020603050405020304" pitchFamily="18" charset="0"/>
              </a:rPr>
              <a:t>German sociologist </a:t>
            </a:r>
            <a:r>
              <a:rPr lang="en-US" sz="2800" dirty="0">
                <a:solidFill>
                  <a:srgbClr val="0070C0"/>
                </a:solidFill>
                <a:latin typeface="Times New Roman" panose="02020603050405020304" pitchFamily="18" charset="0"/>
                <a:cs typeface="Times New Roman" panose="02020603050405020304" pitchFamily="18" charset="0"/>
              </a:rPr>
              <a:t>Max Weber </a:t>
            </a:r>
            <a:r>
              <a:rPr lang="en-US" sz="2800" dirty="0">
                <a:latin typeface="Times New Roman" panose="02020603050405020304" pitchFamily="18" charset="0"/>
                <a:cs typeface="Times New Roman" panose="02020603050405020304" pitchFamily="18" charset="0"/>
              </a:rPr>
              <a:t>agreed with </a:t>
            </a:r>
            <a:r>
              <a:rPr lang="en-US" sz="2800" dirty="0">
                <a:solidFill>
                  <a:srgbClr val="0070C0"/>
                </a:solidFill>
                <a:latin typeface="Times New Roman" panose="02020603050405020304" pitchFamily="18" charset="0"/>
                <a:cs typeface="Times New Roman" panose="02020603050405020304" pitchFamily="18" charset="0"/>
              </a:rPr>
              <a:t>Marx</a:t>
            </a:r>
            <a:r>
              <a:rPr lang="en-US" sz="2800" dirty="0">
                <a:latin typeface="Times New Roman" panose="02020603050405020304" pitchFamily="18" charset="0"/>
                <a:cs typeface="Times New Roman" panose="02020603050405020304" pitchFamily="18" charset="0"/>
              </a:rPr>
              <a:t> but also </a:t>
            </a:r>
            <a:r>
              <a:rPr lang="en-US" sz="2800" dirty="0">
                <a:solidFill>
                  <a:srgbClr val="0070C0"/>
                </a:solidFill>
                <a:latin typeface="Times New Roman" panose="02020603050405020304" pitchFamily="18" charset="0"/>
                <a:cs typeface="Times New Roman" panose="02020603050405020304" pitchFamily="18" charset="0"/>
              </a:rPr>
              <a:t>believed that, in addition to economic inequalities, inequalities of political power and social structure cause conflict. </a:t>
            </a:r>
            <a:endParaRPr lang="en-US" sz="2800" dirty="0" smtClean="0">
              <a:solidFill>
                <a:srgbClr val="0070C0"/>
              </a:solidFill>
              <a:latin typeface="Times New Roman" panose="02020603050405020304" pitchFamily="18" charset="0"/>
              <a:cs typeface="Times New Roman" panose="02020603050405020304" pitchFamily="18" charset="0"/>
            </a:endParaRPr>
          </a:p>
          <a:p>
            <a:pPr marL="0" indent="0" algn="just">
              <a:buNone/>
            </a:pPr>
            <a:r>
              <a:rPr lang="en-US" sz="2800" dirty="0" smtClean="0">
                <a:latin typeface="Times New Roman" panose="02020603050405020304" pitchFamily="18" charset="0"/>
                <a:cs typeface="Times New Roman" panose="02020603050405020304" pitchFamily="18" charset="0"/>
              </a:rPr>
              <a:t>Max Weber </a:t>
            </a:r>
            <a:r>
              <a:rPr lang="en-US" sz="2800" dirty="0">
                <a:latin typeface="Times New Roman" panose="02020603050405020304" pitchFamily="18" charset="0"/>
                <a:cs typeface="Times New Roman" panose="02020603050405020304" pitchFamily="18" charset="0"/>
              </a:rPr>
              <a:t>noted that different groups were affected differently based on education, race, and gender, and that people’s reactions to inequality were moderated by class differences and rates of social mobility, as well as by perceptions about the legitimacy of those in power</a:t>
            </a:r>
          </a:p>
          <a:p>
            <a:pPr marL="0" indent="0" algn="just">
              <a:buNone/>
            </a:pPr>
            <a:endParaRPr lang="ar-IQ" sz="2800" dirty="0">
              <a:solidFill>
                <a:srgbClr val="0070C0"/>
              </a:solidFill>
              <a:latin typeface="Times New Roman" panose="02020603050405020304" pitchFamily="18" charset="0"/>
              <a:cs typeface="Times New Roman" panose="02020603050405020304" pitchFamily="18" charset="0"/>
            </a:endParaRPr>
          </a:p>
          <a:p>
            <a:pPr marL="0" lvl="0" indent="0" algn="just">
              <a:buNone/>
            </a:pPr>
            <a:endParaRPr lang="en-US" sz="2800" dirty="0">
              <a:solidFill>
                <a:prstClr val="black"/>
              </a:solidFill>
              <a:latin typeface="Times New Roman" panose="02020603050405020304" pitchFamily="18" charset="0"/>
              <a:cs typeface="Times New Roman" panose="02020603050405020304" pitchFamily="18" charset="0"/>
            </a:endParaRPr>
          </a:p>
          <a:p>
            <a:endParaRPr lang="en-US" sz="2000" dirty="0"/>
          </a:p>
        </p:txBody>
      </p:sp>
    </p:spTree>
    <p:extLst>
      <p:ext uri="{BB962C8B-B14F-4D97-AF65-F5344CB8AC3E}">
        <p14:creationId xmlns:p14="http://schemas.microsoft.com/office/powerpoint/2010/main" val="373519267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AutoShape 2" descr="An illustration of conflict the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936"/>
            <a:ext cx="9144000" cy="68500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79173972"/>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188640"/>
            <a:ext cx="7886700" cy="4351338"/>
          </a:xfrm>
        </p:spPr>
        <p:txBody>
          <a:bodyPr>
            <a:noAutofit/>
          </a:bodyPr>
          <a:lstStyle/>
          <a:p>
            <a:pPr marL="0" indent="0" algn="just">
              <a:buNone/>
            </a:pPr>
            <a:r>
              <a:rPr lang="en-US" sz="3200" b="1" u="sng" dirty="0">
                <a:latin typeface="Times New Roman" panose="02020603050405020304" pitchFamily="18" charset="0"/>
                <a:cs typeface="Times New Roman" panose="02020603050405020304" pitchFamily="18" charset="0"/>
              </a:rPr>
              <a:t>The symbolic –interaction </a:t>
            </a:r>
            <a:r>
              <a:rPr lang="en-US" sz="3200" b="1" u="sng" dirty="0" smtClean="0">
                <a:latin typeface="Times New Roman" panose="02020603050405020304" pitchFamily="18" charset="0"/>
                <a:cs typeface="Times New Roman" panose="02020603050405020304" pitchFamily="18" charset="0"/>
              </a:rPr>
              <a:t>paradigm</a:t>
            </a:r>
            <a:endParaRPr lang="ar-IQ" sz="3200" b="1" u="sng" dirty="0" smtClean="0">
              <a:latin typeface="Times New Roman" panose="02020603050405020304" pitchFamily="18" charset="0"/>
              <a:cs typeface="Times New Roman" panose="02020603050405020304" pitchFamily="18" charset="0"/>
            </a:endParaRPr>
          </a:p>
          <a:p>
            <a:pPr marL="0" indent="0" algn="just">
              <a:buNone/>
            </a:pPr>
            <a:r>
              <a:rPr lang="en-US" sz="3200" dirty="0" smtClean="0">
                <a:solidFill>
                  <a:srgbClr val="FF0000"/>
                </a:solidFill>
                <a:latin typeface="Times New Roman" panose="02020603050405020304" pitchFamily="18" charset="0"/>
                <a:cs typeface="Times New Roman" panose="02020603050405020304" pitchFamily="18" charset="0"/>
              </a:rPr>
              <a:t>Symbolic </a:t>
            </a:r>
            <a:r>
              <a:rPr lang="en-US" sz="3600" dirty="0">
                <a:solidFill>
                  <a:srgbClr val="FF0000"/>
                </a:solidFill>
                <a:latin typeface="Times New Roman" panose="02020603050405020304" pitchFamily="18" charset="0"/>
                <a:cs typeface="Times New Roman" panose="02020603050405020304" pitchFamily="18" charset="0"/>
              </a:rPr>
              <a:t>interactionism</a:t>
            </a:r>
            <a:r>
              <a:rPr lang="en-US" sz="3200" dirty="0">
                <a:solidFill>
                  <a:srgbClr val="FF0000"/>
                </a:solidFill>
                <a:latin typeface="Times New Roman" panose="02020603050405020304" pitchFamily="18" charset="0"/>
                <a:cs typeface="Times New Roman" panose="02020603050405020304" pitchFamily="18" charset="0"/>
              </a:rPr>
              <a:t> is a micro-level theory that focuses on the relationships among individuals within a society. </a:t>
            </a:r>
            <a:endParaRPr lang="ar-IQ" sz="3200" dirty="0" smtClean="0">
              <a:solidFill>
                <a:srgbClr val="FF0000"/>
              </a:solidFill>
              <a:latin typeface="Times New Roman" panose="02020603050405020304" pitchFamily="18" charset="0"/>
              <a:cs typeface="Times New Roman" panose="02020603050405020304" pitchFamily="18" charset="0"/>
            </a:endParaRPr>
          </a:p>
          <a:p>
            <a:pPr marL="0" indent="0" algn="just">
              <a:buNone/>
            </a:pPr>
            <a:r>
              <a:rPr lang="en-US" sz="3200" dirty="0">
                <a:solidFill>
                  <a:srgbClr val="0070C0"/>
                </a:solidFill>
                <a:latin typeface="Times New Roman" panose="02020603050405020304" pitchFamily="18" charset="0"/>
                <a:cs typeface="Times New Roman" panose="02020603050405020304" pitchFamily="18" charset="0"/>
              </a:rPr>
              <a:t>Herbert </a:t>
            </a:r>
            <a:r>
              <a:rPr lang="en-US" sz="3200" dirty="0" err="1">
                <a:solidFill>
                  <a:srgbClr val="0070C0"/>
                </a:solidFill>
                <a:latin typeface="Times New Roman" panose="02020603050405020304" pitchFamily="18" charset="0"/>
                <a:cs typeface="Times New Roman" panose="02020603050405020304" pitchFamily="18" charset="0"/>
              </a:rPr>
              <a:t>Blumer</a:t>
            </a:r>
            <a:r>
              <a:rPr lang="en-US" sz="3200" dirty="0">
                <a:solidFill>
                  <a:srgbClr val="0070C0"/>
                </a:solidFill>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a:t>
            </a:r>
            <a:r>
              <a:rPr lang="en-US" sz="3200" dirty="0">
                <a:solidFill>
                  <a:prstClr val="black"/>
                </a:solidFill>
                <a:latin typeface="Times New Roman" panose="02020603050405020304" pitchFamily="18" charset="0"/>
                <a:cs typeface="Times New Roman" panose="02020603050405020304" pitchFamily="18" charset="0"/>
              </a:rPr>
              <a:t>1969</a:t>
            </a:r>
            <a:r>
              <a:rPr lang="en-US" sz="3200" dirty="0">
                <a:latin typeface="Times New Roman" panose="02020603050405020304" pitchFamily="18" charset="0"/>
                <a:cs typeface="Times New Roman" panose="02020603050405020304" pitchFamily="18" charset="0"/>
              </a:rPr>
              <a:t>), coined the term “symbolic interactionism” and outlined these basic premises: </a:t>
            </a:r>
            <a:r>
              <a:rPr lang="en-US" sz="3200" dirty="0">
                <a:solidFill>
                  <a:srgbClr val="0070C0"/>
                </a:solidFill>
                <a:latin typeface="Times New Roman" panose="02020603050405020304" pitchFamily="18" charset="0"/>
                <a:cs typeface="Times New Roman" panose="02020603050405020304" pitchFamily="18" charset="0"/>
              </a:rPr>
              <a:t>humans interact with things based on meanings ascribed to those things</a:t>
            </a:r>
            <a:r>
              <a:rPr lang="en-US" sz="3200" dirty="0">
                <a:latin typeface="Times New Roman" panose="02020603050405020304" pitchFamily="18" charset="0"/>
                <a:cs typeface="Times New Roman" panose="02020603050405020304" pitchFamily="18" charset="0"/>
              </a:rPr>
              <a:t>; </a:t>
            </a:r>
            <a:r>
              <a:rPr lang="en-US" sz="3200" dirty="0">
                <a:solidFill>
                  <a:srgbClr val="0070C0"/>
                </a:solidFill>
                <a:latin typeface="Times New Roman" panose="02020603050405020304" pitchFamily="18" charset="0"/>
                <a:cs typeface="Times New Roman" panose="02020603050405020304" pitchFamily="18" charset="0"/>
              </a:rPr>
              <a:t>the ascribed meaning of things comes from our interactions with others and society; the meanings of things are interpreted by a person when dealing with things in specific circumstances. </a:t>
            </a:r>
          </a:p>
          <a:p>
            <a:pPr marL="0" indent="0" algn="just">
              <a:buNone/>
            </a:pPr>
            <a:endParaRPr lang="ar-IQ" sz="3200" dirty="0" smtClean="0">
              <a:solidFill>
                <a:srgbClr val="0070C0"/>
              </a:solidFill>
              <a:latin typeface="Times New Roman" panose="02020603050405020304" pitchFamily="18" charset="0"/>
              <a:cs typeface="Times New Roman" panose="02020603050405020304" pitchFamily="18" charset="0"/>
            </a:endParaRPr>
          </a:p>
          <a:p>
            <a:pPr marL="0" indent="0" algn="just">
              <a:buNone/>
            </a:pPr>
            <a:endParaRPr lang="en-US" sz="3200" dirty="0" smtClean="0">
              <a:solidFill>
                <a:srgbClr val="0070C0"/>
              </a:solidFill>
              <a:latin typeface="Times New Roman" panose="02020603050405020304" pitchFamily="18" charset="0"/>
              <a:cs typeface="Times New Roman" panose="02020603050405020304" pitchFamily="18" charset="0"/>
            </a:endParaRPr>
          </a:p>
          <a:p>
            <a:pPr marL="0" indent="0" algn="just">
              <a:buNone/>
            </a:pPr>
            <a:endParaRPr lang="ar-IQ" sz="32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1610440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ymbolic experience with a do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5782496"/>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188640"/>
            <a:ext cx="7886700" cy="4351338"/>
          </a:xfrm>
        </p:spPr>
        <p:txBody>
          <a:bodyPr>
            <a:noAutofit/>
          </a:bodyPr>
          <a:lstStyle/>
          <a:p>
            <a:pPr marL="0" indent="0" algn="just">
              <a:buNone/>
            </a:pPr>
            <a:r>
              <a:rPr lang="en-US" sz="3200" b="1" u="sng" dirty="0">
                <a:solidFill>
                  <a:srgbClr val="FF0000"/>
                </a:solidFill>
                <a:latin typeface="Times New Roman" panose="02020603050405020304" pitchFamily="18" charset="0"/>
                <a:cs typeface="Times New Roman" panose="02020603050405020304" pitchFamily="18" charset="0"/>
              </a:rPr>
              <a:t>Labeling Theory </a:t>
            </a:r>
            <a:endParaRPr lang="en-US" sz="3200" b="1" u="sng" dirty="0" smtClean="0">
              <a:solidFill>
                <a:srgbClr val="FF0000"/>
              </a:solidFill>
              <a:latin typeface="Times New Roman" panose="02020603050405020304" pitchFamily="18" charset="0"/>
              <a:cs typeface="Times New Roman" panose="02020603050405020304" pitchFamily="18" charset="0"/>
            </a:endParaRPr>
          </a:p>
          <a:p>
            <a:pPr marL="0" indent="0" algn="just">
              <a:buNone/>
            </a:pPr>
            <a:r>
              <a:rPr lang="en-US" sz="3200" dirty="0">
                <a:latin typeface="Times New Roman" panose="02020603050405020304" pitchFamily="18" charset="0"/>
                <a:cs typeface="Times New Roman" panose="02020603050405020304" pitchFamily="18" charset="0"/>
              </a:rPr>
              <a:t>Labeling theory is one of the most important approaches to understanding deviant and criminal behavior. It begins with the assumption that no act is intrinsically (basically) criminal. Definitions of criminality are established by those in power through the formulation of laws and the interpretation of those laws by police, courts, and correctional institutions. </a:t>
            </a:r>
            <a:endParaRPr lang="ar-IQ" sz="3200" dirty="0" smtClean="0">
              <a:latin typeface="Times New Roman" panose="02020603050405020304" pitchFamily="18" charset="0"/>
              <a:cs typeface="Times New Roman" panose="02020603050405020304" pitchFamily="18" charset="0"/>
            </a:endParaRPr>
          </a:p>
          <a:p>
            <a:pPr marL="0" indent="0" algn="just">
              <a:buNone/>
            </a:pPr>
            <a:endParaRPr lang="en-US" sz="3200" dirty="0" smtClean="0">
              <a:solidFill>
                <a:srgbClr val="0070C0"/>
              </a:solidFill>
              <a:latin typeface="Times New Roman" panose="02020603050405020304" pitchFamily="18" charset="0"/>
              <a:cs typeface="Times New Roman" panose="02020603050405020304" pitchFamily="18" charset="0"/>
            </a:endParaRPr>
          </a:p>
          <a:p>
            <a:pPr marL="0" indent="0" algn="just">
              <a:buNone/>
            </a:pPr>
            <a:endParaRPr lang="ar-IQ" sz="32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8172421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5122" name="Picture 2" descr="Labelling Theory and its details | CssPrepFor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705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2858014"/>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6146" name="Picture 2" descr="Labeling Theory of Deviance in Sociology: Definitions &amp; Exampl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75" y="0"/>
            <a:ext cx="9156975" cy="685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0879959"/>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188640"/>
            <a:ext cx="7886700" cy="4351338"/>
          </a:xfrm>
        </p:spPr>
        <p:txBody>
          <a:bodyPr>
            <a:noAutofit/>
          </a:bodyPr>
          <a:lstStyle/>
          <a:p>
            <a:pPr marL="0" indent="0" algn="just">
              <a:buNone/>
            </a:pPr>
            <a:r>
              <a:rPr lang="en-US" sz="3200" b="1" u="sng" dirty="0">
                <a:solidFill>
                  <a:srgbClr val="FF0000"/>
                </a:solidFill>
                <a:latin typeface="Times New Roman" panose="02020603050405020304" pitchFamily="18" charset="0"/>
                <a:cs typeface="Times New Roman" panose="02020603050405020304" pitchFamily="18" charset="0"/>
              </a:rPr>
              <a:t>Social learning </a:t>
            </a:r>
            <a:r>
              <a:rPr lang="en-US" sz="3200" b="1" u="sng" dirty="0" smtClean="0">
                <a:solidFill>
                  <a:srgbClr val="FF0000"/>
                </a:solidFill>
                <a:latin typeface="Times New Roman" panose="02020603050405020304" pitchFamily="18" charset="0"/>
                <a:cs typeface="Times New Roman" panose="02020603050405020304" pitchFamily="18" charset="0"/>
              </a:rPr>
              <a:t>theory</a:t>
            </a:r>
          </a:p>
          <a:p>
            <a:pPr marL="0" indent="0" algn="just">
              <a:buNone/>
            </a:pPr>
            <a:r>
              <a:rPr lang="en-US" sz="3200" dirty="0">
                <a:latin typeface="Times New Roman" panose="02020603050405020304" pitchFamily="18" charset="0"/>
                <a:cs typeface="Times New Roman" panose="02020603050405020304" pitchFamily="18" charset="0"/>
              </a:rPr>
              <a:t>Social learning theory  is a theory that attempts to explain socialization and its effect of the development of the self. It looks at the individual learning process, the formation of self, and the influence of society in socializing individuals. Social learning theory is commonly used by sociologists to explain deviance and crime</a:t>
            </a:r>
            <a:r>
              <a:rPr lang="en-US" sz="3200" b="1" u="sng" dirty="0">
                <a:latin typeface="Times New Roman" panose="02020603050405020304" pitchFamily="18" charset="0"/>
                <a:cs typeface="Times New Roman" panose="02020603050405020304" pitchFamily="18" charset="0"/>
              </a:rPr>
              <a:t>. </a:t>
            </a:r>
            <a:endParaRPr lang="ar-IQ" sz="3200" dirty="0" smtClean="0">
              <a:solidFill>
                <a:srgbClr val="0070C0"/>
              </a:solidFill>
              <a:latin typeface="Times New Roman" panose="02020603050405020304" pitchFamily="18" charset="0"/>
              <a:cs typeface="Times New Roman" panose="02020603050405020304" pitchFamily="18" charset="0"/>
            </a:endParaRPr>
          </a:p>
          <a:p>
            <a:pPr marL="0" indent="0" algn="just">
              <a:buNone/>
            </a:pPr>
            <a:endParaRPr lang="en-US" sz="3200" dirty="0" smtClean="0">
              <a:solidFill>
                <a:srgbClr val="0070C0"/>
              </a:solidFill>
              <a:latin typeface="Times New Roman" panose="02020603050405020304" pitchFamily="18" charset="0"/>
              <a:cs typeface="Times New Roman" panose="02020603050405020304" pitchFamily="18" charset="0"/>
            </a:endParaRPr>
          </a:p>
          <a:p>
            <a:pPr marL="0" indent="0" algn="just">
              <a:buNone/>
            </a:pPr>
            <a:endParaRPr lang="ar-IQ" sz="32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8172421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7170" name="Picture 2" descr="Workplace Social Learning - Driving Collaboration and Employee Developmen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774848"/>
            <a:ext cx="9144000" cy="76328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4245516"/>
      </p:ext>
    </p:extLst>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188640"/>
            <a:ext cx="7886700" cy="4351338"/>
          </a:xfrm>
        </p:spPr>
        <p:txBody>
          <a:bodyPr>
            <a:noAutofit/>
          </a:bodyPr>
          <a:lstStyle/>
          <a:p>
            <a:pPr marL="0" indent="0" algn="just">
              <a:buNone/>
            </a:pPr>
            <a:r>
              <a:rPr lang="en-US" sz="3200" b="1" u="sng" dirty="0">
                <a:solidFill>
                  <a:srgbClr val="FF0000"/>
                </a:solidFill>
                <a:latin typeface="Times New Roman" panose="02020603050405020304" pitchFamily="18" charset="0"/>
                <a:cs typeface="Times New Roman" panose="02020603050405020304" pitchFamily="18" charset="0"/>
              </a:rPr>
              <a:t>Rational Choice Theory </a:t>
            </a:r>
            <a:endParaRPr lang="en-US" sz="3200" b="1" u="sng" dirty="0" smtClean="0">
              <a:solidFill>
                <a:srgbClr val="FF0000"/>
              </a:solidFill>
              <a:latin typeface="Times New Roman" panose="02020603050405020304" pitchFamily="18" charset="0"/>
              <a:cs typeface="Times New Roman" panose="02020603050405020304" pitchFamily="18" charset="0"/>
            </a:endParaRPr>
          </a:p>
          <a:p>
            <a:pPr marL="0" indent="0" algn="just">
              <a:buNone/>
            </a:pPr>
            <a:r>
              <a:rPr lang="en-US" sz="3200" dirty="0" smtClean="0">
                <a:latin typeface="Times New Roman" panose="02020603050405020304" pitchFamily="18" charset="0"/>
                <a:cs typeface="Times New Roman" panose="02020603050405020304" pitchFamily="18" charset="0"/>
              </a:rPr>
              <a:t>Economics </a:t>
            </a:r>
            <a:r>
              <a:rPr lang="en-US" sz="3200" dirty="0">
                <a:latin typeface="Times New Roman" panose="02020603050405020304" pitchFamily="18" charset="0"/>
                <a:cs typeface="Times New Roman" panose="02020603050405020304" pitchFamily="18" charset="0"/>
              </a:rPr>
              <a:t>plays a huge role in human behavior. That is, people are often motivated by money and the possibility of making a profit, calculating the likely costs and benefits of any action before deciding what to do. This way of thinking is called rational choice theory. </a:t>
            </a:r>
            <a:endParaRPr lang="en-US" sz="3200" dirty="0" smtClean="0">
              <a:solidFill>
                <a:srgbClr val="0070C0"/>
              </a:solidFill>
              <a:latin typeface="Times New Roman" panose="02020603050405020304" pitchFamily="18" charset="0"/>
              <a:cs typeface="Times New Roman" panose="02020603050405020304" pitchFamily="18" charset="0"/>
            </a:endParaRPr>
          </a:p>
          <a:p>
            <a:pPr marL="0" indent="0" algn="just">
              <a:buNone/>
            </a:pPr>
            <a:endParaRPr lang="ar-IQ" sz="32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9949498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8194" name="Picture 2" descr="Understand the rational choice theory and its relation to economic polic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44000" cy="6741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3582508"/>
      </p:ext>
    </p:extLst>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1560" y="764704"/>
            <a:ext cx="7886700" cy="4351338"/>
          </a:xfrm>
        </p:spPr>
        <p:txBody>
          <a:bodyPr>
            <a:noAutofit/>
          </a:bodyPr>
          <a:lstStyle/>
          <a:p>
            <a:pPr marL="0" lvl="0" indent="0" algn="just">
              <a:buNone/>
            </a:pPr>
            <a:r>
              <a:rPr lang="en-US" sz="3200" b="1" u="sng" dirty="0">
                <a:solidFill>
                  <a:srgbClr val="FF0000"/>
                </a:solidFill>
                <a:latin typeface="Times New Roman" panose="02020603050405020304" pitchFamily="18" charset="0"/>
                <a:cs typeface="Times New Roman" panose="02020603050405020304" pitchFamily="18" charset="0"/>
              </a:rPr>
              <a:t>Medical Sociology </a:t>
            </a:r>
            <a:endParaRPr lang="en-US" sz="3200" b="1" u="sng" dirty="0" smtClean="0">
              <a:solidFill>
                <a:srgbClr val="FF0000"/>
              </a:solidFill>
              <a:latin typeface="Times New Roman" panose="02020603050405020304" pitchFamily="18" charset="0"/>
              <a:cs typeface="Times New Roman" panose="02020603050405020304" pitchFamily="18" charset="0"/>
            </a:endParaRPr>
          </a:p>
          <a:p>
            <a:pPr marL="0" lvl="0" indent="0" algn="just">
              <a:buNone/>
            </a:pPr>
            <a:r>
              <a:rPr lang="en-US" sz="3200" dirty="0" smtClean="0">
                <a:solidFill>
                  <a:prstClr val="black"/>
                </a:solidFill>
                <a:latin typeface="Times New Roman" panose="02020603050405020304" pitchFamily="18" charset="0"/>
                <a:cs typeface="Times New Roman" panose="02020603050405020304" pitchFamily="18" charset="0"/>
              </a:rPr>
              <a:t>Theoretical </a:t>
            </a:r>
            <a:r>
              <a:rPr lang="en-US" sz="3200" dirty="0">
                <a:solidFill>
                  <a:prstClr val="black"/>
                </a:solidFill>
                <a:latin typeface="Times New Roman" panose="02020603050405020304" pitchFamily="18" charset="0"/>
                <a:cs typeface="Times New Roman" panose="02020603050405020304" pitchFamily="18" charset="0"/>
              </a:rPr>
              <a:t>science consists of a system of hypotheses theories that form the backbone of science such as the theory of social class and disease. What is the relationship between social classes and disease. E.g. the size of the family and its relationship to health and disease family with a large number of children is different from the family with a small number of children in terms of attention and care reflected on health and reduces the likelihood of infection.</a:t>
            </a:r>
            <a:endParaRPr lang="en-US" sz="3200" dirty="0">
              <a:latin typeface="Times New Roman" pitchFamily="18" charset="0"/>
              <a:cs typeface="Times New Roman" pitchFamily="18" charset="0"/>
            </a:endParaRPr>
          </a:p>
        </p:txBody>
      </p:sp>
    </p:spTree>
    <p:extLst>
      <p:ext uri="{BB962C8B-B14F-4D97-AF65-F5344CB8AC3E}">
        <p14:creationId xmlns:p14="http://schemas.microsoft.com/office/powerpoint/2010/main" val="146212208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2060848"/>
            <a:ext cx="7886700" cy="1440160"/>
          </a:xfrm>
        </p:spPr>
        <p:txBody>
          <a:bodyPr>
            <a:normAutofit/>
          </a:bodyPr>
          <a:lstStyle/>
          <a:p>
            <a:pPr marL="0" indent="0" algn="ctr">
              <a:buNone/>
            </a:pPr>
            <a:r>
              <a:rPr lang="en-US" sz="5400" dirty="0" smtClean="0"/>
              <a:t>Thank you </a:t>
            </a:r>
            <a:endParaRPr lang="en-US" sz="5400" dirty="0"/>
          </a:p>
        </p:txBody>
      </p:sp>
    </p:spTree>
    <p:extLst>
      <p:ext uri="{BB962C8B-B14F-4D97-AF65-F5344CB8AC3E}">
        <p14:creationId xmlns:p14="http://schemas.microsoft.com/office/powerpoint/2010/main" val="3842642728"/>
      </p:ext>
    </p:extLst>
  </p:cSld>
  <p:clrMapOvr>
    <a:masterClrMapping/>
  </p:clrMapOvr>
  <p:transition spd="slow">
    <p:push dir="u"/>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7379</TotalTime>
  <Words>938</Words>
  <Application>Microsoft Office PowerPoint</Application>
  <PresentationFormat>On-screen Show (4:3)</PresentationFormat>
  <Paragraphs>43</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Theories of  Sociology Lecture 2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Theories in Sociology</dc:title>
  <dc:creator>dell</dc:creator>
  <cp:lastModifiedBy>DR.Ahmed Saker 2O14</cp:lastModifiedBy>
  <cp:revision>82</cp:revision>
  <dcterms:created xsi:type="dcterms:W3CDTF">2018-10-14T06:43:04Z</dcterms:created>
  <dcterms:modified xsi:type="dcterms:W3CDTF">2025-09-29T09:01:27Z</dcterms:modified>
</cp:coreProperties>
</file>